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35" r:id="rId2"/>
    <p:sldId id="336" r:id="rId3"/>
    <p:sldId id="338" r:id="rId4"/>
    <p:sldId id="339" r:id="rId5"/>
    <p:sldId id="340" r:id="rId6"/>
    <p:sldId id="342" r:id="rId7"/>
    <p:sldId id="346" r:id="rId8"/>
    <p:sldId id="343" r:id="rId9"/>
    <p:sldId id="344" r:id="rId10"/>
    <p:sldId id="345" r:id="rId11"/>
    <p:sldId id="347" r:id="rId12"/>
    <p:sldId id="348" r:id="rId13"/>
    <p:sldId id="349" r:id="rId14"/>
    <p:sldId id="350" r:id="rId15"/>
    <p:sldId id="351" r:id="rId16"/>
    <p:sldId id="256" r:id="rId17"/>
    <p:sldId id="352" r:id="rId18"/>
    <p:sldId id="329" r:id="rId19"/>
    <p:sldId id="259" r:id="rId20"/>
    <p:sldId id="260" r:id="rId21"/>
    <p:sldId id="261" r:id="rId22"/>
    <p:sldId id="262" r:id="rId23"/>
    <p:sldId id="297" r:id="rId24"/>
    <p:sldId id="263" r:id="rId25"/>
    <p:sldId id="305" r:id="rId26"/>
    <p:sldId id="290" r:id="rId27"/>
    <p:sldId id="291" r:id="rId28"/>
    <p:sldId id="292" r:id="rId29"/>
    <p:sldId id="293" r:id="rId30"/>
    <p:sldId id="294" r:id="rId31"/>
    <p:sldId id="296" r:id="rId32"/>
    <p:sldId id="295" r:id="rId33"/>
    <p:sldId id="289" r:id="rId34"/>
    <p:sldId id="298" r:id="rId35"/>
    <p:sldId id="267" r:id="rId36"/>
    <p:sldId id="265" r:id="rId37"/>
    <p:sldId id="266" r:id="rId38"/>
    <p:sldId id="268" r:id="rId39"/>
    <p:sldId id="269" r:id="rId40"/>
    <p:sldId id="299" r:id="rId41"/>
    <p:sldId id="270" r:id="rId42"/>
    <p:sldId id="264" r:id="rId43"/>
    <p:sldId id="271" r:id="rId44"/>
    <p:sldId id="272" r:id="rId45"/>
    <p:sldId id="307" r:id="rId46"/>
    <p:sldId id="306" r:id="rId47"/>
    <p:sldId id="274" r:id="rId48"/>
    <p:sldId id="275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6" r:id="rId57"/>
    <p:sldId id="285" r:id="rId58"/>
    <p:sldId id="287" r:id="rId59"/>
    <p:sldId id="288" r:id="rId60"/>
    <p:sldId id="301" r:id="rId61"/>
    <p:sldId id="302" r:id="rId62"/>
    <p:sldId id="300" r:id="rId63"/>
    <p:sldId id="308" r:id="rId64"/>
    <p:sldId id="310" r:id="rId65"/>
    <p:sldId id="330" r:id="rId66"/>
    <p:sldId id="309" r:id="rId67"/>
    <p:sldId id="311" r:id="rId68"/>
    <p:sldId id="312" r:id="rId69"/>
    <p:sldId id="313" r:id="rId70"/>
    <p:sldId id="314" r:id="rId71"/>
    <p:sldId id="315" r:id="rId72"/>
    <p:sldId id="317" r:id="rId73"/>
    <p:sldId id="316" r:id="rId74"/>
    <p:sldId id="318" r:id="rId75"/>
    <p:sldId id="319" r:id="rId76"/>
    <p:sldId id="320" r:id="rId77"/>
    <p:sldId id="331" r:id="rId78"/>
    <p:sldId id="321" r:id="rId79"/>
    <p:sldId id="322" r:id="rId80"/>
    <p:sldId id="323" r:id="rId81"/>
    <p:sldId id="324" r:id="rId82"/>
    <p:sldId id="332" r:id="rId83"/>
    <p:sldId id="333" r:id="rId84"/>
    <p:sldId id="325" r:id="rId85"/>
    <p:sldId id="326" r:id="rId86"/>
    <p:sldId id="327" r:id="rId87"/>
    <p:sldId id="353" r:id="rId88"/>
    <p:sldId id="354" r:id="rId89"/>
    <p:sldId id="355" r:id="rId90"/>
    <p:sldId id="356" r:id="rId91"/>
    <p:sldId id="357" r:id="rId92"/>
    <p:sldId id="257" r:id="rId93"/>
    <p:sldId id="337" r:id="rId9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86370" autoAdjust="0"/>
  </p:normalViewPr>
  <p:slideViewPr>
    <p:cSldViewPr snapToGrid="0">
      <p:cViewPr varScale="1">
        <p:scale>
          <a:sx n="78" d="100"/>
          <a:sy n="78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-828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11F2D-4AC2-467D-A6D1-26E735F0930B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09EED-3E86-4DED-8D4A-B344F2B0D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65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Große Gruppe von Einzellern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Keine feste Körperform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Ändern Gestalt durch Scheinfüßchen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Eine Lebensform, keine Verwandtschaftsgruppe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943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Praktisch Stufenfunktion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8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Langzeitige Verringerung des Arms, wenn L &gt; 0.5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Sobald X bei -0.5 </a:t>
            </a:r>
            <a:r>
              <a:rPr lang="de-DE" baseline="0" dirty="0">
                <a:sym typeface="Wingdings" panose="05000000000000000000" pitchFamily="2" charset="2"/>
              </a:rPr>
              <a:t> L = 0.5</a:t>
            </a:r>
          </a:p>
          <a:p>
            <a:pPr marL="171450" indent="-171450">
              <a:buFontTx/>
              <a:buChar char="-"/>
            </a:pPr>
            <a:r>
              <a:rPr lang="de-DE" baseline="0" dirty="0">
                <a:sym typeface="Wingdings" panose="05000000000000000000" pitchFamily="2" charset="2"/>
              </a:rPr>
              <a:t>Ist Nachbar oder Gegenüber komplett belegt, dann X &lt;= -0.5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70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wird ein Weg für n=4 berechnet?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9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Pro Stadt je n Linien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Jede Stadt und jede Zahl nur einmal besetzen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Zahlen zeigen, in welcher Reihenfolge die Städte besucht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27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  <a:r>
              <a:rPr lang="de-DE" baseline="0" dirty="0"/>
              <a:t> breitet sich in alle aus 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Gleichzeitig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Für einfachere Erklärung: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Reduzierung auf Reihenfolgen</a:t>
            </a:r>
          </a:p>
          <a:p>
            <a:pPr marL="628650" lvl="1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973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Ausbreitung</a:t>
            </a:r>
            <a:r>
              <a:rPr lang="de-DE" baseline="0" dirty="0"/>
              <a:t> des Amöbe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 in alle Städte-Linien 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festgelegt: Es kann eine Zahl nur einmal belegt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627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Wie wächst die Amöbe?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Wellenartig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Nahezu gleichmäßig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436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879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Der größte Arm schaltet Licht an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Welcher ist der größte?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Ist das schlimm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Sind Ergebnisse trotzdem vergleichbar?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853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Vergleichbar?</a:t>
            </a:r>
          </a:p>
          <a:p>
            <a:pPr marL="171450" indent="-171450">
              <a:buFontTx/>
              <a:buChar char="-"/>
            </a:pPr>
            <a:r>
              <a:rPr lang="de-DE" dirty="0"/>
              <a:t>Ja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Beim</a:t>
            </a:r>
            <a:r>
              <a:rPr lang="de-DE" baseline="0" dirty="0"/>
              <a:t> </a:t>
            </a:r>
            <a:r>
              <a:rPr lang="de-DE" baseline="0" dirty="0" err="1"/>
              <a:t>Traveling</a:t>
            </a:r>
            <a:r>
              <a:rPr lang="de-DE" baseline="0" dirty="0"/>
              <a:t> </a:t>
            </a:r>
            <a:r>
              <a:rPr lang="de-DE" baseline="0" dirty="0" err="1"/>
              <a:t>Salesman</a:t>
            </a:r>
            <a:r>
              <a:rPr lang="de-DE" baseline="0" dirty="0"/>
              <a:t> Problem gibt es einen Rundkurs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Egal, ob von A bis A oder C bis C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Alle Städte müssen besucht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Gesamter Weg bleibt gleich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26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Gut erforscht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2000: Kürzesten Weg durch Irrgarten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2006: Zentrale Steuerung für einen Roboter genutzt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2016: 2-armiger Bandit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Licht-Avers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Sucht optimale Route zwischen Essen und Licht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Antizipiert regelmäßige Events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zB</a:t>
            </a:r>
            <a:r>
              <a:rPr lang="de-DE" dirty="0"/>
              <a:t> Licht fällt durch Blätter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096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In unserem Beispiel entscheidet sich Amöbe zufällig für A1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verhalten sich darauf die Lampen?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39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796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A2, A3 &amp; A4 alles Nachbarn von A1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Keine</a:t>
            </a:r>
            <a:r>
              <a:rPr lang="de-DE" baseline="0" dirty="0"/>
              <a:t> Stadt mehrfach besuchen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 = 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57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definiert</a:t>
            </a:r>
            <a:r>
              <a:rPr lang="de-DE" baseline="0" dirty="0"/>
              <a:t> relative Besetzung einer Linie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Von 0 bis 1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In unserem Fall besetzt Arm &gt; 70%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Daher Sigmoid-Funktion = 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975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Alle anderen Linien kaum besetzt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Sigmoid Funktion = 0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Einzig X_A1 relevant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239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Sobald Summenfunktion ca. -0.5 erreicht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Stufenfunktion geht Lampe an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97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Da lediglich</a:t>
            </a:r>
            <a:r>
              <a:rPr lang="de-DE" baseline="0" dirty="0"/>
              <a:t> X_A1 belegt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Nur -0.5 erreicht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515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v ist durch Karte definiert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Abhängig von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n – Anzahl der Städte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Größte Distanzen zwischen 3 Städten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Distanz zwischen den zwei Städten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In Karte definiert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971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 breitet sich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Der</a:t>
            </a:r>
            <a:r>
              <a:rPr lang="de-DE" baseline="0" dirty="0"/>
              <a:t> Einfachheit nur 2er beachtet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16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Werte</a:t>
            </a:r>
            <a:r>
              <a:rPr lang="de-DE" baseline="0" dirty="0"/>
              <a:t> durch A1 schon beeinflusst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67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345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bewegt sich jetzt gegen 1</a:t>
            </a:r>
            <a:r>
              <a:rPr lang="de-DE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Amöbe breitet alle Arme gleichmäßig aus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137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822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Summenfunktion wird größer bzw. negativer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437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B2 bleibt dunkel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Amöbe kann weiter ausbreiten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Arme bei C2 &amp; D2 ziehen sich aufgrund vom Licht wieder zurück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Licht bleibt aufgrund von Besetzung von B2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607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Licht geht an bei C2 &amp; D2</a:t>
            </a:r>
          </a:p>
          <a:p>
            <a:pPr marL="171450" indent="-171450">
              <a:buFontTx/>
              <a:buChar char="-"/>
            </a:pPr>
            <a:r>
              <a:rPr lang="de-DE" dirty="0"/>
              <a:t>Arme ziehen sich wieder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414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Einzig B2 besetzt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Dadurch Auswirkungen</a:t>
            </a:r>
            <a:r>
              <a:rPr lang="de-DE" baseline="0" dirty="0"/>
              <a:t> wie bei A1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B3 und B4 gehen auch Lichter an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Keine Stadt mehrfach besuchen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182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Gleiches Verfahren</a:t>
            </a:r>
            <a:r>
              <a:rPr lang="de-DE" baseline="0" dirty="0"/>
              <a:t> mit 3. Besuch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249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Arm</a:t>
            </a:r>
            <a:r>
              <a:rPr lang="de-DE" baseline="0" dirty="0"/>
              <a:t> bei D3 hat sich zurück gezogen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Licht bei C4 geht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435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Reihenfolge komplett</a:t>
            </a:r>
            <a:r>
              <a:rPr lang="de-DE" baseline="0" dirty="0"/>
              <a:t> egal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 vom Anfang spielt keine Rolle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1392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Traveling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 für n bis 8</a:t>
            </a:r>
          </a:p>
          <a:p>
            <a:pPr marL="171450" indent="-171450">
              <a:buFontTx/>
              <a:buChar char="-"/>
            </a:pPr>
            <a:r>
              <a:rPr lang="de-DE" dirty="0"/>
              <a:t>Rechts Verteilung der möglichen Routen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Durchschnitt der Länge bei ca. 150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Sollte Amöbe nur zufällig arbeiten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Bei genug Durchführungen müsste auch der gewählte Durchschnitt gegen 150 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752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Entzug von Ressourcen, wenn unter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Sofortige Verteilung zu anderen Armen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3423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Unterschreitet zum Teil deutlich den Durchschnitt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Kleine Versuchsmenge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Schon bei n=4 hat schlechteste Tour großen Einfluss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09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Nicht alle Versuche richtig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Ist das System stabil genug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Zeit steigt linear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Achtung: Minuten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Nicht real nutzbar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Computer-Simulation vielleicht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953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Fügt </a:t>
            </a:r>
            <a:r>
              <a:rPr lang="de-DE" dirty="0" err="1"/>
              <a:t>DeltaIn</a:t>
            </a:r>
            <a:r>
              <a:rPr lang="de-DE" dirty="0"/>
              <a:t> in Arme hinzu und entfernt </a:t>
            </a:r>
            <a:r>
              <a:rPr lang="de-DE" dirty="0" err="1"/>
              <a:t>DeltaOut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Erstellt Table mit </a:t>
            </a:r>
            <a:r>
              <a:rPr lang="de-DE" dirty="0" err="1"/>
              <a:t>CouplingWeigths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Rückt die Arme an die näher Grenzen zum Licht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98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Fügt </a:t>
            </a:r>
            <a:r>
              <a:rPr lang="de-DE" dirty="0" err="1"/>
              <a:t>DeltaIn</a:t>
            </a:r>
            <a:r>
              <a:rPr lang="de-DE" dirty="0"/>
              <a:t> in Arme hinzu und entfernt </a:t>
            </a:r>
            <a:r>
              <a:rPr lang="de-DE" dirty="0" err="1"/>
              <a:t>DeltaOut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Erstellt Table mit </a:t>
            </a:r>
            <a:r>
              <a:rPr lang="de-DE" dirty="0" err="1"/>
              <a:t>CouplingWeigths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Rückt die Arme an die näher Grenzen zum Licht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445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Agar-Platte</a:t>
            </a:r>
          </a:p>
          <a:p>
            <a:pPr marL="171450" indent="-171450">
              <a:buFontTx/>
              <a:buChar char="-"/>
            </a:pPr>
            <a:r>
              <a:rPr lang="de-DE" dirty="0"/>
              <a:t>Gold-Chip mit 64 Linien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Mittig ist 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Bleibt auf Platte wegen Metall-Aversion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Video-Kamera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Von Boden orangenes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Beeinträchtig nicht Amöbe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Lichtstimulation durch Projektor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Gesteuert durch PC mit Graustufe-Skala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6 Sekunden aktualisiert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22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stellen wir eine Route dar?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 Stadt n Linien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Zahl zeigt Reihenfolge an für gültige Route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Wie wird vorgegangen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Linien belichten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Amöbe breitet sich auf mittlerer Platte komplett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Lichter gehen für vorgesehenen Linien aus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Jeder Buchstabe und jede Zahl soll genau einmal bewachsen werden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Sonst ungültige Route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Dynamische Belichtung nach „Bounce-Back-</a:t>
            </a:r>
            <a:r>
              <a:rPr lang="de-DE" dirty="0" err="1"/>
              <a:t>Controll</a:t>
            </a:r>
            <a:r>
              <a:rPr lang="de-DE" dirty="0"/>
              <a:t>“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Bewegt sich Amöbe 3 Minuten nicht, wird versucht, gültige Route zu lesen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Suche ist beendet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7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funktioniert Bounce-Back-</a:t>
            </a:r>
            <a:r>
              <a:rPr lang="de-DE" dirty="0" err="1"/>
              <a:t>Controll</a:t>
            </a:r>
            <a:r>
              <a:rPr lang="de-DE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Anhand von Beispiel erklären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Oben Formel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Unten fertiges &amp; gültiges Ergebnis</a:t>
            </a:r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Formel einzeln durchgehen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 gibt Lichtstärke für Linie bis nächste Berechnung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Von 0 bis 1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Dunkel bis komplett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065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Sigmoid-Funktion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Sensitivität reguliert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Nicht überempfindlich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Nicht sobald der Arm tastet fängt es an zu leuchten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Schnell steigend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Oszillation/Schwingungen haben deutliche Auswirkungen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54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Ul wir untersuchen jede Linie, um Licht für eine Linie zu bestimmen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3</a:t>
            </a:r>
            <a:r>
              <a:rPr lang="de-DE" baseline="0" dirty="0"/>
              <a:t> Effekte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Verhindert, dass Städte wiederbesucht</a:t>
            </a:r>
            <a:r>
              <a:rPr lang="de-DE" baseline="0" dirty="0"/>
              <a:t>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Verhindert gleichzeitige Stadtbesuche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Kürzere Wege </a:t>
            </a:r>
            <a:r>
              <a:rPr lang="de-DE" baseline="0" dirty="0">
                <a:sym typeface="Wingdings" panose="05000000000000000000" pitchFamily="2" charset="2"/>
              </a:rPr>
              <a:t> Weniger Licht  Bevorzugt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71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3A019-6AAA-4DA8-A792-5C6FA3774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8B9930-A51C-4EFF-B8B7-B5B14A83A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A4617-BE06-4694-B0D5-32BBAB3D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6E43D-7085-43CA-B1F7-576242F3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8177D-C651-4B2F-BC78-664F3495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72EB5-5A7B-4F7F-9455-412F80D3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41DEED-3154-40F5-808C-F25C06E11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40B113-C285-46E4-B48C-C25410E8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EEF252-FD55-477A-87D8-1E63FD3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3C002F-6447-4623-8CF7-99E2BB15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83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440ACE-E0EC-48BA-A7FA-8221BD16F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24B96A-2C64-47EA-A532-56D02E82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4D8C41-BD6D-482B-92FD-2E536D62F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759685-12EA-49E4-8AA0-540B2127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34C54-D115-4EB1-B345-41D3E4EF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56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ECB11-2F3E-423F-ADB8-F4421AF7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CE168D-E61B-49D1-907E-43ED6EBF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C3006E-1689-472B-BA71-8B40C058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C7D0B1-F114-456A-BF27-343D8B6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4C2FB6-5A07-4056-B4AC-4B1BC7BC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7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B39D-AC7B-4191-BDBC-BC76EBF3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BCEB11-C784-4429-BA30-28B67F8DE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364299-5B32-436F-9340-0598F9B9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13D69-946A-4A4A-B5C3-D32F4EC8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E66E5F-C2D9-4388-A83C-D6573F8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52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EEF-8665-42C1-9CE6-B63FFA48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B2A3-81CA-4F04-9AA1-FC762703A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566CAF-1FDB-4A52-9668-D58D6DC42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54C34D-DE35-4CEE-B11E-FAE77B43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AC4A04-D036-4B9B-B2DE-E747E21F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ABE98-A242-4068-9009-CAB136DF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60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0CE7C-529A-46D0-9D5C-6AD84707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1E1F39-801C-47E5-9729-326CA44F4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62298D-613A-48AB-9B20-8CF4DE3FE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4038AD-2026-4B1F-8A7F-57BBF6004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8BBF8E-BBE2-46C5-9220-F67CFE954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9631EF-B266-473D-A4FB-151E9086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D22A52-DD9A-4755-AE7D-14A14961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70319E-48AC-4884-879E-D56911C8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92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EF61C-2B03-4AA2-A7FF-B6CC3C1B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CE647D-EBA4-4FEA-9095-282E28C39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0AB706-0B68-44D7-BA44-0849455C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2BAF4-1E00-472C-AC66-E790BFA2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19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CAC480-D104-489B-816C-40358572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56825D-8FC3-4072-9B5C-6ED73D73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FFBFB-23D3-4F24-A262-86EC8AA6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17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E6056-2111-4480-8F4C-FDE52074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C3E86-4660-45C2-9C89-ED970412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BF2DAA-929C-43B1-A826-C9700ECE8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3B5FB5-9E6A-4772-A64B-8F6EAB2C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97D27D-0753-4EE0-8F88-CB36C6C0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5D084C-E7AF-4747-A4E6-11576D48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01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116CC-E27D-404F-B15B-81859D48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2651DF-4664-4754-859F-65E0D8B34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9D39C8-22E9-4F9B-8311-41F0BE89A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8A8D58-58BD-46BB-981F-DEDB7BF4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930810-E665-4AD1-B10B-C7622A9C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1CCE29-E1CD-40F6-BF50-B445999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71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4BC910B-79B3-4722-A048-7A5B8E94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DA215A-CC09-4DB5-80C4-517E78025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15957-CF71-4B1A-897E-C3471A836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E55E9E-6442-4AFE-8E67-2EDE9B83F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6553A1-8439-45E5-94E6-6FD18A4A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05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9.gif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80.png"/><Relationship Id="rId4" Type="http://schemas.openxmlformats.org/officeDocument/2006/relationships/image" Target="../media/image20.gif"/><Relationship Id="rId9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01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5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10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40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0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4" Type="http://schemas.openxmlformats.org/officeDocument/2006/relationships/image" Target="../media/image2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4" Type="http://schemas.openxmlformats.org/officeDocument/2006/relationships/image" Target="../media/image2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plot+1/(1%2Bexp(-1000*(x%2B0.5)))(x+from+-1.5+to+0.5)" TargetMode="External"/><Relationship Id="rId2" Type="http://schemas.openxmlformats.org/officeDocument/2006/relationships/hyperlink" Target="https://www.wolframalpha.com/input/?i=plot+1/(1%2Bexp(-35*(x-0.6)))(x+from+0+to+1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olframalpha.com/input/?i=plot+(x-1)!/2(x+from+0+to+9)" TargetMode="External"/><Relationship Id="rId4" Type="http://schemas.openxmlformats.org/officeDocument/2006/relationships/hyperlink" Target="https://www.wolframalpha.com/input/?i=plot+(1-(1/(1%2Bexp(-1000*(x%2B0.5)))))(x+from+-1.5+to+0.5)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aluable.com/auction-lot/original-american-rakleigh-bicycle-poster-1950s-b-51-c-7d24d9b8d3" TargetMode="External"/><Relationship Id="rId2" Type="http://schemas.openxmlformats.org/officeDocument/2006/relationships/hyperlink" Target="https://www.retroplanet.com/PROD/48908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Physarum_polycephalum#/media/File:Physarum_polycephalum_plasmodium.jpg" TargetMode="External"/><Relationship Id="rId4" Type="http://schemas.openxmlformats.org/officeDocument/2006/relationships/hyperlink" Target="http://www.j&#252;dische-gemeinden.de/index.php/gemeinden/k-l/1147-landshut-niederbayer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EAAEE0B-53B5-4099-9181-A70ECA98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388"/>
            <a:ext cx="12192000" cy="1325563"/>
          </a:xfrm>
        </p:spPr>
        <p:txBody>
          <a:bodyPr/>
          <a:lstStyle/>
          <a:p>
            <a:pPr algn="ctr"/>
            <a:r>
              <a:rPr lang="de-DE" dirty="0"/>
              <a:t>Amöben als Problemlöser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74B6276A-0FCA-492B-812B-F6258EB09EA3}"/>
              </a:ext>
            </a:extLst>
          </p:cNvPr>
          <p:cNvSpPr txBox="1">
            <a:spLocks/>
          </p:cNvSpPr>
          <p:nvPr/>
        </p:nvSpPr>
        <p:spPr>
          <a:xfrm>
            <a:off x="4609070" y="4930346"/>
            <a:ext cx="6744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Tobias Weiden</a:t>
            </a:r>
          </a:p>
          <a:p>
            <a:r>
              <a:rPr lang="de-DE" dirty="0"/>
              <a:t>Student Master Informatik</a:t>
            </a:r>
          </a:p>
          <a:p>
            <a:r>
              <a:rPr lang="de-DE" dirty="0"/>
              <a:t>HAW Landshut</a:t>
            </a:r>
          </a:p>
        </p:txBody>
      </p:sp>
    </p:spTree>
    <p:extLst>
      <p:ext uri="{BB962C8B-B14F-4D97-AF65-F5344CB8AC3E}">
        <p14:creationId xmlns:p14="http://schemas.microsoft.com/office/powerpoint/2010/main" val="1764433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NP-Hartes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strike="sngStrike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strike="sngStrike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Gute Route zu annehmbarer Zeit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blipFill>
                <a:blip r:embed="rId2"/>
                <a:stretch>
                  <a:fillRect l="-2116" t="-1800" r="-1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4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7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384861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Gruppe von Einzellern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Gut erforscht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Licht-avers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6663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18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67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002"/>
            <a:ext cx="10515600" cy="1325563"/>
          </a:xfrm>
        </p:spPr>
        <p:txBody>
          <a:bodyPr/>
          <a:lstStyle/>
          <a:p>
            <a:r>
              <a:rPr lang="de-DE" dirty="0"/>
              <a:t>Versuchsaufbau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C96A78-CC1F-4921-8B53-E6632C33C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31"/>
          <a:stretch/>
        </p:blipFill>
        <p:spPr>
          <a:xfrm>
            <a:off x="7022512" y="1356634"/>
            <a:ext cx="3916432" cy="52907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E2061C-6CDF-4D92-A273-EABDD3981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92"/>
          <a:stretch/>
        </p:blipFill>
        <p:spPr>
          <a:xfrm>
            <a:off x="886941" y="1356634"/>
            <a:ext cx="3433118" cy="5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BF6D26BB-D650-4865-BCE0-08EAF60BC194}"/>
              </a:ext>
            </a:extLst>
          </p:cNvPr>
          <p:cNvSpPr txBox="1">
            <a:spLocks/>
          </p:cNvSpPr>
          <p:nvPr/>
        </p:nvSpPr>
        <p:spPr>
          <a:xfrm>
            <a:off x="838200" y="321791"/>
            <a:ext cx="10515600" cy="11433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 dirty="0"/>
              <a:t>Versuchsaufbau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102041-E25C-400E-A493-BEF06BE3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" y="1629805"/>
            <a:ext cx="4743450" cy="44386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2ACEB1-1D7D-438A-85B5-CF7FA84F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384" y="1629805"/>
            <a:ext cx="4573416" cy="46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8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F324CE2-3F30-437E-B380-AF99CDD6C9F6}"/>
              </a:ext>
            </a:extLst>
          </p:cNvPr>
          <p:cNvSpPr/>
          <p:nvPr/>
        </p:nvSpPr>
        <p:spPr>
          <a:xfrm>
            <a:off x="9239692" y="443700"/>
            <a:ext cx="978195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/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Status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𝑉𝑘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0.0, 1.0</m:t>
                        </m:r>
                      </m:e>
                    </m:d>
                  </m:oMath>
                </a14:m>
                <a:r>
                  <a:rPr lang="de-DE" sz="2400" dirty="0"/>
                  <a:t>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Abdeckung Der Linie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𝑉𝑘</m:t>
                    </m:r>
                  </m:oMath>
                </a14:m>
                <a:r>
                  <a:rPr lang="de-DE" sz="2400" b="0" dirty="0"/>
                  <a:t> durch Amöbe</a:t>
                </a: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blipFill>
                <a:blip r:embed="rId4"/>
                <a:stretch>
                  <a:fillRect l="-1850" t="-4061" r="-986" b="-10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9514358F-07CE-42B4-AEF5-C63A9E225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5" y="1838047"/>
            <a:ext cx="6216436" cy="31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15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7003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859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3" name="Denkblase: wolkenförmig 2">
            <a:extLst>
              <a:ext uri="{FF2B5EF4-FFF2-40B4-BE49-F238E27FC236}">
                <a16:creationId xmlns:a16="http://schemas.microsoft.com/office/drawing/2014/main" id="{94F1CA85-5543-4301-B352-073BA81EDFC3}"/>
              </a:ext>
            </a:extLst>
          </p:cNvPr>
          <p:cNvSpPr/>
          <p:nvPr/>
        </p:nvSpPr>
        <p:spPr>
          <a:xfrm>
            <a:off x="5150708" y="1363728"/>
            <a:ext cx="4853101" cy="3195916"/>
          </a:xfrm>
          <a:prstGeom prst="cloudCallout">
            <a:avLst>
              <a:gd name="adj1" fmla="val -75637"/>
              <a:gd name="adj2" fmla="val -2310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foregroundMark x1="51417" y1="92500" x2="51417" y2="92500"/>
                        <a14:foregroundMark x1="50333" y1="97833" x2="50333" y2="9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28028" y="1912455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8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4465674" y="299301"/>
            <a:ext cx="6071972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490358" y="2222203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-0.5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301177" y="222220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1000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68"/>
            <a:ext cx="0" cy="2581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6770868" y="4262839"/>
            <a:ext cx="4253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Nachbar oder Gegenüber belegt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Wert auf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2054" name="Picture 6" descr="https://www4f.wolframalpha.com/Calculate/MSP/MSP21541fdb05cebabeg9cc00001g25bd947i508954?MSPStoreType=image/gif&amp;s=46">
            <a:extLst>
              <a:ext uri="{FF2B5EF4-FFF2-40B4-BE49-F238E27FC236}">
                <a16:creationId xmlns:a16="http://schemas.microsoft.com/office/drawing/2014/main" id="{0A6A8FFB-531E-4A09-A9DE-ED69BC38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2" y="1845080"/>
            <a:ext cx="5218672" cy="354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C643D310-F6C3-4213-8114-1E21A816502A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60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7E17A3F1-5554-4837-A72B-7304D10526C6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BA3F-3A31-4506-9EDD-4DEEFA368CAE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11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7F8CA08A-8B37-4937-8137-B5FED96E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Glühlampe">
            <a:extLst>
              <a:ext uri="{FF2B5EF4-FFF2-40B4-BE49-F238E27FC236}">
                <a16:creationId xmlns:a16="http://schemas.microsoft.com/office/drawing/2014/main" id="{9358634D-B2C6-49D3-B987-D28484BAB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5" name="Grafik 14" descr="Glühlampe">
            <a:extLst>
              <a:ext uri="{FF2B5EF4-FFF2-40B4-BE49-F238E27FC236}">
                <a16:creationId xmlns:a16="http://schemas.microsoft.com/office/drawing/2014/main" id="{260EBE2B-9E4A-409A-BD11-1416CF689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0639AB80-7DF1-4DBA-B579-FD80691A8A19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22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1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8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D633FD7-991D-4C22-A094-B703B7CB0FDB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H="1" flipV="1">
            <a:off x="2332074" y="2115878"/>
            <a:ext cx="40403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5C76AD1-642D-4956-9138-AB3EDCE3D8F6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flipV="1">
            <a:off x="2736109" y="2115878"/>
            <a:ext cx="35442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AFAC07D-D39A-479B-8146-AE8D72FBA859}"/>
              </a:ext>
            </a:extLst>
          </p:cNvPr>
          <p:cNvCxnSpPr>
            <a:cxnSpLocks/>
            <a:stCxn id="4" idx="0"/>
            <a:endCxn id="15" idx="2"/>
          </p:cNvCxnSpPr>
          <p:nvPr/>
        </p:nvCxnSpPr>
        <p:spPr>
          <a:xfrm flipV="1">
            <a:off x="2736109" y="2115878"/>
            <a:ext cx="111287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974FD94-77FD-41BA-ACE9-76F9B225DB9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C5E129F-A747-4377-A60F-DA59F5F741DF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>
            <a:off x="3193309" y="3662989"/>
            <a:ext cx="1244009" cy="53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AFFE5B3B-4C62-4183-B4CA-D3CB2AC1928A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3193309" y="3662989"/>
            <a:ext cx="1244009" cy="1334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434E008-AD64-48FF-B496-DD61A226A8A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8C3885-6B2A-4333-8A42-39DF79793823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DA3F85C-AF06-4345-8E4B-09DAD05C5230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flipH="1">
            <a:off x="1573619" y="4120189"/>
            <a:ext cx="1162490" cy="1321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58C3392-F4F3-4564-9B4D-19C08734DB7A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921CCBB-416A-4E52-8C03-5A10DB7B09A6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B862404-93A8-4C75-BB34-CD3A58645E3B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389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981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5904780" y="3485618"/>
            <a:ext cx="4715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die Amöbe?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6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A385FE9-66EA-4D57-9FA4-57515E3095E9}"/>
              </a:ext>
            </a:extLst>
          </p:cNvPr>
          <p:cNvSpPr/>
          <p:nvPr/>
        </p:nvSpPr>
        <p:spPr>
          <a:xfrm>
            <a:off x="3859619" y="2424222"/>
            <a:ext cx="3440962" cy="1956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69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387836" y="3013501"/>
            <a:ext cx="311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18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670384" y="2274838"/>
            <a:ext cx="31171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endParaRPr lang="de-DE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7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99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7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750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  <a:p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 Nein, da Rundkurs!</a:t>
            </a:r>
            <a:endParaRPr lang="de-DE"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81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43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6549656" y="2357969"/>
            <a:ext cx="308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A2, A3 &amp; A4?</a:t>
            </a:r>
          </a:p>
        </p:txBody>
      </p:sp>
    </p:spTree>
    <p:extLst>
      <p:ext uri="{BB962C8B-B14F-4D97-AF65-F5344CB8AC3E}">
        <p14:creationId xmlns:p14="http://schemas.microsoft.com/office/powerpoint/2010/main" val="22133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587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1953041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A2, A3 &amp; A4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blipFill>
                <a:blip r:embed="rId5"/>
                <a:stretch>
                  <a:fillRect l="-2370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04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9039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6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7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617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9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517794CD-BF6A-4DDC-8180-5773D2A4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Glühlampe">
            <a:extLst>
              <a:ext uri="{FF2B5EF4-FFF2-40B4-BE49-F238E27FC236}">
                <a16:creationId xmlns:a16="http://schemas.microsoft.com/office/drawing/2014/main" id="{550D2964-201B-41FD-BBF8-3CAE09074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1" name="Grafik 10" descr="Glühlampe">
            <a:extLst>
              <a:ext uri="{FF2B5EF4-FFF2-40B4-BE49-F238E27FC236}">
                <a16:creationId xmlns:a16="http://schemas.microsoft.com/office/drawing/2014/main" id="{CFA3D85E-B4A2-4D9A-B4B0-032F2630D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3E30F204-62CE-40C0-AAB4-6A95C3AE654F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05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5155793" y="5428800"/>
            <a:ext cx="2098461" cy="209846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3F0CA6-A3EF-48F8-AAD9-81FBCBF97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51417" y1="92500" x2="51417" y2="92500"/>
                        <a14:foregroundMark x1="50333" y1="97833" x2="50333" y2="97833"/>
                        <a14:backgroundMark x1="49250" y1="13500" x2="49250" y2="13500"/>
                        <a14:backgroundMark x1="50417" y1="36333" x2="50417" y2="36333"/>
                        <a14:backgroundMark x1="55083" y1="20667" x2="55083" y2="20667"/>
                        <a14:backgroundMark x1="35083" y1="26083" x2="59833" y2="42500"/>
                        <a14:backgroundMark x1="59833" y1="42500" x2="63083" y2="19417"/>
                        <a14:backgroundMark x1="63083" y1="19417" x2="63000" y2="19250"/>
                        <a14:backgroundMark x1="36917" y1="14833" x2="60250" y2="16583"/>
                        <a14:backgroundMark x1="60250" y1="16583" x2="42167" y2="11000"/>
                        <a14:backgroundMark x1="45667" y1="9167" x2="58750" y2="8250"/>
                        <a14:backgroundMark x1="42667" y1="9083" x2="63917" y2="167"/>
                        <a14:backgroundMark x1="37583" y1="7917" x2="70250" y2="16167"/>
                        <a14:backgroundMark x1="68167" y1="26000" x2="44500" y2="28500"/>
                        <a14:backgroundMark x1="44500" y1="28500" x2="59667" y2="10917"/>
                        <a14:backgroundMark x1="59667" y1="10917" x2="52333" y2="25083"/>
                        <a14:backgroundMark x1="53083" y1="23750" x2="30833" y2="18333"/>
                        <a14:backgroundMark x1="30833" y1="18333" x2="51917" y2="24917"/>
                        <a14:backgroundMark x1="24417" y1="33500" x2="39000" y2="52167"/>
                        <a14:backgroundMark x1="39000" y1="52167" x2="62833" y2="52333"/>
                        <a14:backgroundMark x1="62833" y1="52333" x2="44000" y2="35167"/>
                        <a14:backgroundMark x1="44000" y1="35167" x2="63833" y2="47167"/>
                        <a14:backgroundMark x1="63833" y1="47167" x2="56750" y2="38000"/>
                        <a14:backgroundMark x1="34833" y1="56750" x2="41167" y2="55417"/>
                        <a14:backgroundMark x1="36333" y1="55750" x2="64083" y2="5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56533" y="2672060"/>
            <a:ext cx="2098461" cy="20984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FD9548-6D52-4266-96D6-F511F021E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2921984" y="5173158"/>
            <a:ext cx="2098461" cy="20984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08E3823-E9FB-4B54-9AAA-F7E3F41E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3203">
            <a:off x="1687788" y="5335613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8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9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49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07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4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DD2B9D1D-A335-42DE-816B-33324AC52A5B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B1, C1 &amp; D1?</a:t>
            </a:r>
          </a:p>
        </p:txBody>
      </p:sp>
    </p:spTree>
    <p:extLst>
      <p:ext uri="{BB962C8B-B14F-4D97-AF65-F5344CB8AC3E}">
        <p14:creationId xmlns:p14="http://schemas.microsoft.com/office/powerpoint/2010/main" val="1303744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B1, C1 &amp; D1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blipFill>
                <a:blip r:embed="rId5"/>
                <a:stretch>
                  <a:fillRect l="-2389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578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2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5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6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03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93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02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</p:txBody>
      </p:sp>
    </p:spTree>
    <p:extLst>
      <p:ext uri="{BB962C8B-B14F-4D97-AF65-F5344CB8AC3E}">
        <p14:creationId xmlns:p14="http://schemas.microsoft.com/office/powerpoint/2010/main" val="2136706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6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57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69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5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𝟎𝟎𝟒𝟗𝟓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blipFill>
                <a:blip r:embed="rId6"/>
                <a:stretch>
                  <a:fillRect l="-988" r="-2174"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738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6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566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719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/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60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71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Nein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749593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2551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Leuchtet der Rest?</a:t>
            </a:r>
          </a:p>
        </p:txBody>
      </p:sp>
    </p:spTree>
    <p:extLst>
      <p:ext uri="{BB962C8B-B14F-4D97-AF65-F5344CB8AC3E}">
        <p14:creationId xmlns:p14="http://schemas.microsoft.com/office/powerpoint/2010/main" val="3479111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4332767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Rest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blipFill>
                <a:blip r:embed="rId5"/>
                <a:stretch>
                  <a:fillRect l="-3171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902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10" y="1713532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9713" y="4557894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9713" y="1764113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1467294" y="6097033"/>
            <a:ext cx="420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6106633" y="6097033"/>
            <a:ext cx="3744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7152167" y="182619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26DC9DB8-C382-4DE0-A265-1CC5F1A1393D}"/>
              </a:ext>
            </a:extLst>
          </p:cNvPr>
          <p:cNvSpPr/>
          <p:nvPr/>
        </p:nvSpPr>
        <p:spPr>
          <a:xfrm rot="16200000">
            <a:off x="7258432" y="705221"/>
            <a:ext cx="282607" cy="106220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/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blipFill>
                <a:blip r:embed="rId9"/>
                <a:stretch>
                  <a:fillRect l="-64286" r="-60714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5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67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2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519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</p:txBody>
      </p:sp>
    </p:spTree>
    <p:extLst>
      <p:ext uri="{BB962C8B-B14F-4D97-AF65-F5344CB8AC3E}">
        <p14:creationId xmlns:p14="http://schemas.microsoft.com/office/powerpoint/2010/main" val="4242895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</p:txBody>
      </p:sp>
    </p:spTree>
    <p:extLst>
      <p:ext uri="{BB962C8B-B14F-4D97-AF65-F5344CB8AC3E}">
        <p14:creationId xmlns:p14="http://schemas.microsoft.com/office/powerpoint/2010/main" val="1878994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1668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91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blipFill>
                <a:blip r:embed="rId6"/>
                <a:stretch>
                  <a:fillRect l="-1803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644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6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85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5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85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C2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blipFill>
                <a:blip r:embed="rId15"/>
                <a:stretch>
                  <a:fillRect l="-1968" t="-3500" b="-10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19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C2 leuchtet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D2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blipFill>
                <a:blip r:embed="rId16"/>
                <a:stretch>
                  <a:fillRect l="-1722" t="-2682" b="-72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53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53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06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7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pic>
        <p:nvPicPr>
          <p:cNvPr id="39" name="Grafik 38" descr="Glühlampe">
            <a:extLst>
              <a:ext uri="{FF2B5EF4-FFF2-40B4-BE49-F238E27FC236}">
                <a16:creationId xmlns:a16="http://schemas.microsoft.com/office/drawing/2014/main" id="{63AB2FF2-5D54-4CB2-A46A-9FB079E9B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F19DD0AB-F641-4C26-97BE-F06B0AF1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89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54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223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537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35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ym typeface="Wingdings" panose="05000000000000000000" pitchFamily="2" charset="2"/>
              </a:rPr>
              <a:t> D3 wird zuerst leuchten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71526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4224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D3 wird zuerst leuchten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Merke: 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höher der Abstand,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schneller geht Lampe an!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979009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4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6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NP-Hartes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blipFill>
                <a:blip r:embed="rId2"/>
                <a:stretch>
                  <a:fillRect l="-2247" t="-2830" b="-66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488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2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2618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D4 noch ohne Licht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Besetzt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81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Besetzt:</a:t>
            </a:r>
          </a:p>
          <a:p>
            <a:r>
              <a:rPr lang="de-DE" sz="2400" b="1" dirty="0"/>
              <a:t>A1, B2, C3, D4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73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Besetzt:</a:t>
                </a:r>
              </a:p>
              <a:p>
                <a:r>
                  <a:rPr lang="de-DE" sz="2400" b="1" dirty="0"/>
                  <a:t>A1, B2, C3, D4</a:t>
                </a:r>
              </a:p>
              <a:p>
                <a:endParaRPr lang="de-DE" sz="2400" b="1" dirty="0"/>
              </a:p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blipFill>
                <a:blip r:embed="rId7"/>
                <a:stretch>
                  <a:fillRect l="-2953" t="-25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74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blipFill>
                <a:blip r:embed="rId3"/>
                <a:stretch>
                  <a:fillRect l="-3024" t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Grafik 45">
            <a:extLst>
              <a:ext uri="{FF2B5EF4-FFF2-40B4-BE49-F238E27FC236}">
                <a16:creationId xmlns:a16="http://schemas.microsoft.com/office/drawing/2014/main" id="{F75C0210-2EF2-4A36-86F9-0EE275F5F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AB0B345-D30A-45D4-858F-642061AE70A5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261C9CF-DB4E-4034-A9C3-BF8B2B5C1E61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D02AB6-24C1-4796-B03C-97AFB0C068DE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F007F05-D901-4FC7-83BD-21063A217C4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9271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blipFill>
                <a:blip r:embed="rId4"/>
                <a:stretch>
                  <a:fillRect l="-2918" t="-3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4AC6E46-754A-4A91-94D1-C21749B4F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A1C7979-C982-4D9F-9335-43214D376752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FADAEE-FEF0-4E62-B1F5-F295272C034C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514E902-99F0-46A6-A88E-D60DF0F89E61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26918A4-C293-4A98-9161-92C77A2C0A9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440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Idealer Weg gefunden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blipFill>
                <a:blip r:embed="rId3"/>
                <a:stretch>
                  <a:fillRect l="-2712" t="-2116" r="-1808" b="-5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13A6A65E-F3DB-4FD1-90C8-F4E8C9A9C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8" y="1946429"/>
            <a:ext cx="3724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891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46DB10-7C33-4AFC-A870-52125FD5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05" y="166223"/>
            <a:ext cx="8033384" cy="65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69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3BF9BC-F07C-4804-95C8-DF22D12B0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813"/>
          <a:stretch/>
        </p:blipFill>
        <p:spPr>
          <a:xfrm>
            <a:off x="838200" y="1473544"/>
            <a:ext cx="10515600" cy="8742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9A7F3F-8A82-4D8B-99C3-FF0B8A219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03" b="72647"/>
          <a:stretch/>
        </p:blipFill>
        <p:spPr>
          <a:xfrm>
            <a:off x="838200" y="2347785"/>
            <a:ext cx="10515600" cy="4541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4EFA98-6C83-46B2-B458-CFCF07D28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41"/>
          <a:stretch/>
        </p:blipFill>
        <p:spPr>
          <a:xfrm>
            <a:off x="838200" y="2799107"/>
            <a:ext cx="10515600" cy="24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08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DB9E36-7DC4-479D-B480-6BA0E07F7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23"/>
          <a:stretch/>
        </p:blipFill>
        <p:spPr>
          <a:xfrm>
            <a:off x="838200" y="1458999"/>
            <a:ext cx="10515600" cy="4293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8D9B958-651B-4289-BB72-F45DA6A1A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9" b="37232"/>
          <a:stretch/>
        </p:blipFill>
        <p:spPr>
          <a:xfrm>
            <a:off x="838200" y="1888396"/>
            <a:ext cx="10515600" cy="181644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512ABB4-841E-4B87-9F02-88AFEC2C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692" y="3886486"/>
            <a:ext cx="3138616" cy="29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3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NP-Hartes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blipFill>
                <a:blip r:embed="rId2"/>
                <a:stretch>
                  <a:fillRect l="-2247" t="-2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25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Initialisierung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F7B464-0D4F-43B1-BDCE-58DB6178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047875"/>
            <a:ext cx="89630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099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Initialisierung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F7B464-0D4F-43B1-BDCE-58DB6178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047875"/>
            <a:ext cx="89630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02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hlinkClick r:id="rId2"/>
              </a:rPr>
              <a:t>https://royalsocietypublishing.org/doi/pdf/10.1098/rsos.180396</a:t>
            </a:r>
          </a:p>
          <a:p>
            <a:r>
              <a:rPr lang="de-DE" dirty="0">
                <a:hlinkClick r:id="rId2"/>
              </a:rPr>
              <a:t>https://de.wikipedia.org/</a:t>
            </a:r>
            <a:r>
              <a:rPr lang="de-DE" dirty="0" err="1">
                <a:hlinkClick r:id="rId2"/>
              </a:rPr>
              <a:t>wiki</a:t>
            </a:r>
            <a:r>
              <a:rPr lang="de-DE" dirty="0">
                <a:hlinkClick r:id="rId2"/>
              </a:rPr>
              <a:t>/Amöbe</a:t>
            </a:r>
          </a:p>
          <a:p>
            <a:r>
              <a:rPr lang="de-DE" dirty="0">
                <a:hlinkClick r:id="rId2"/>
              </a:rPr>
              <a:t>https://de.wikipedia.org/wiki/Physarum_polycephalum</a:t>
            </a:r>
          </a:p>
          <a:p>
            <a:r>
              <a:rPr lang="de-DE" dirty="0">
                <a:hlinkClick r:id="rId2"/>
              </a:rPr>
              <a:t>https://royalsocietypublishing.org/doi/full/10.1098/rsif.2016.0030</a:t>
            </a:r>
          </a:p>
          <a:p>
            <a:r>
              <a:rPr lang="de-DE" dirty="0">
                <a:hlinkClick r:id="rId2"/>
              </a:rPr>
              <a:t>https://www.wolframalpha.com/input/?i=plot+1%2F(1%2Bexp(-35*(x-0.6)))(x+from+0+to+1)</a:t>
            </a:r>
            <a:endParaRPr lang="de-DE" dirty="0"/>
          </a:p>
          <a:p>
            <a:r>
              <a:rPr lang="de-DE" dirty="0">
                <a:hlinkClick r:id="rId3"/>
              </a:rPr>
              <a:t>https://www.wolframalpha.com/input/?i=plot+1%2F(1%2Bexp(-1000*(x%2B0.5)))(x+from+-1.5+to+0.5)</a:t>
            </a:r>
            <a:endParaRPr lang="de-DE" dirty="0"/>
          </a:p>
          <a:p>
            <a:r>
              <a:rPr lang="de-DE" dirty="0">
                <a:hlinkClick r:id="rId4"/>
              </a:rPr>
              <a:t>https://www.wolframalpha.com/input/?i=plot+(1-(1%2F(1%2Bexp(-1000*(x%2B0.5)))))(x+from+-1.5+to+0.5)</a:t>
            </a:r>
            <a:endParaRPr lang="de-DE" dirty="0"/>
          </a:p>
          <a:p>
            <a:r>
              <a:rPr lang="de-DE" dirty="0">
                <a:hlinkClick r:id="rId5"/>
              </a:rPr>
              <a:t>https://www.wolframalpha.com/input/?i=plot+(x-1)!%2F2(x+from+0+to+9)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4398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Bild-Quellen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https://www.retroplanet.com/PROD/48908.html</a:t>
            </a:r>
            <a:endParaRPr lang="de-DE" dirty="0"/>
          </a:p>
          <a:p>
            <a:r>
              <a:rPr lang="de-DE" dirty="0">
                <a:hlinkClick r:id="rId3"/>
              </a:rPr>
              <a:t>https://www.invaluable.com/auction-lot/original-american-rakleigh-bicycle-poster-1950s-b-51-c-7d24d9b8d3</a:t>
            </a:r>
            <a:endParaRPr lang="de-DE" dirty="0"/>
          </a:p>
          <a:p>
            <a:r>
              <a:rPr lang="de-DE" dirty="0">
                <a:hlinkClick r:id="rId4"/>
              </a:rPr>
              <a:t>http://www.jüdische-gemeinden.de/</a:t>
            </a:r>
            <a:r>
              <a:rPr lang="de-DE" dirty="0" err="1">
                <a:hlinkClick r:id="rId4"/>
              </a:rPr>
              <a:t>index.php</a:t>
            </a:r>
            <a:r>
              <a:rPr lang="de-DE" dirty="0">
                <a:hlinkClick r:id="rId4"/>
              </a:rPr>
              <a:t>/gemeinden/k-l/1147-landshut-niederbayern</a:t>
            </a:r>
            <a:endParaRPr lang="de-DE" dirty="0"/>
          </a:p>
          <a:p>
            <a:r>
              <a:rPr lang="de-DE" dirty="0">
                <a:hlinkClick r:id="rId5"/>
              </a:rPr>
              <a:t>https://de.wikipedia.org/wiki/Physarum_polycephalum#/media/File:Physarum_polycephalum_plasmodium.jpg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35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3467</Words>
  <Application>Microsoft Office PowerPoint</Application>
  <PresentationFormat>Breitbild</PresentationFormat>
  <Paragraphs>1074</Paragraphs>
  <Slides>93</Slides>
  <Notes>43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Wingdings</vt:lpstr>
      <vt:lpstr>Office</vt:lpstr>
      <vt:lpstr>Amöben als Problemlöser</vt:lpstr>
      <vt:lpstr>PowerPoint-Präsentation</vt:lpstr>
      <vt:lpstr>Das Sommerdilemma</vt:lpstr>
      <vt:lpstr>Das Sommerdilemma</vt:lpstr>
      <vt:lpstr>Das Sommerdilemma</vt:lpstr>
      <vt:lpstr>Das Sommerdilemma</vt:lpstr>
      <vt:lpstr>Travelling Salesman Problem</vt:lpstr>
      <vt:lpstr>Travelling Salesman Problem</vt:lpstr>
      <vt:lpstr>Travelling Salesman Problem</vt:lpstr>
      <vt:lpstr>Das Sommerdilemma</vt:lpstr>
      <vt:lpstr>Amöben – Kluge Hilfe</vt:lpstr>
      <vt:lpstr>Amöben – Kluge Hilfe</vt:lpstr>
      <vt:lpstr>Amöben – Kluge Hilfe</vt:lpstr>
      <vt:lpstr>Amöben – Kluge Hilfe</vt:lpstr>
      <vt:lpstr>Versuchsaufbau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Resultate</vt:lpstr>
      <vt:lpstr>Resultate</vt:lpstr>
      <vt:lpstr>Resultate</vt:lpstr>
      <vt:lpstr>AmoebaTSP - Initialisierung</vt:lpstr>
      <vt:lpstr>AmoebaTSP - Initialisierung</vt:lpstr>
      <vt:lpstr>Quellen</vt:lpstr>
      <vt:lpstr>Bild-Quellen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Weiden</dc:creator>
  <cp:lastModifiedBy>Tobias Weiden</cp:lastModifiedBy>
  <cp:revision>107</cp:revision>
  <dcterms:created xsi:type="dcterms:W3CDTF">2019-04-06T16:11:10Z</dcterms:created>
  <dcterms:modified xsi:type="dcterms:W3CDTF">2019-04-10T21:02:14Z</dcterms:modified>
</cp:coreProperties>
</file>